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6" r:id="rId1"/>
  </p:sldMasterIdLst>
  <p:sldIdLst>
    <p:sldId id="256" r:id="rId2"/>
    <p:sldId id="261" r:id="rId3"/>
    <p:sldId id="262" r:id="rId4"/>
    <p:sldId id="263" r:id="rId5"/>
    <p:sldId id="264" r:id="rId6"/>
    <p:sldId id="268" r:id="rId7"/>
    <p:sldId id="269" r:id="rId8"/>
    <p:sldId id="270" r:id="rId9"/>
    <p:sldId id="271" r:id="rId10"/>
    <p:sldId id="272" r:id="rId11"/>
    <p:sldId id="273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CE45FED-2A6B-52AA-9A22-AF3CB9D99BC8}" name="Jelena JT. Todic" initials="JJT" userId="S-1-5-21-3468391650-3599918298-52641188-1298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B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747" y="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3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28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43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91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027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08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79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56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489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F22DD-05C7-4BA6-81BD-C6C96FFCB26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51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F22DD-05C7-4BA6-81BD-C6C96FFCB265}" type="datetimeFigureOut">
              <a:rPr lang="en-US" smtClean="0"/>
              <a:t>11/15/2023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582DE-2E78-43A0-A32B-7F8B424C53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080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12" r:id="rId6"/>
    <p:sldLayoutId id="2147483813" r:id="rId7"/>
    <p:sldLayoutId id="2147483814" r:id="rId8"/>
    <p:sldLayoutId id="2147483815" r:id="rId9"/>
    <p:sldLayoutId id="2147483816" r:id="rId10"/>
    <p:sldLayoutId id="214748381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vladimir.draskovic@wmep.r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B1CB70B-5589-810A-79E7-DA058A42AE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494" y="6105"/>
            <a:ext cx="9248506" cy="52022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9EDD32D-9E7C-0732-8D92-AEE660D9D2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829" y="739834"/>
            <a:ext cx="7779145" cy="1534647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4600" b="1" dirty="0">
                <a:solidFill>
                  <a:schemeClr val="bg1"/>
                </a:solidFill>
              </a:rPr>
              <a:t>Надзор над спровођењем плана реорганизације</a:t>
            </a:r>
            <a:br>
              <a:rPr lang="sr-Cyrl-RS" sz="4600" b="1" dirty="0">
                <a:solidFill>
                  <a:schemeClr val="bg1"/>
                </a:solidFill>
              </a:rPr>
            </a:br>
            <a:r>
              <a:rPr lang="sr-Cyrl-RS" sz="4600" b="1" dirty="0">
                <a:solidFill>
                  <a:schemeClr val="bg1"/>
                </a:solidFill>
              </a:rPr>
              <a:t>(искуства из праксе)</a:t>
            </a:r>
            <a:endParaRPr lang="en-US" sz="4600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482B9-516D-95DC-B464-FD09820E6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99530" y="3079922"/>
            <a:ext cx="6163270" cy="1192987"/>
          </a:xfrm>
        </p:spPr>
        <p:txBody>
          <a:bodyPr>
            <a:normAutofit/>
          </a:bodyPr>
          <a:lstStyle/>
          <a:p>
            <a:pPr algn="l"/>
            <a:r>
              <a:rPr lang="sr-Cyrl-RS" dirty="0">
                <a:solidFill>
                  <a:schemeClr val="bg1"/>
                </a:solidFill>
              </a:rPr>
              <a:t>Владимир Драшковић, консултант и </a:t>
            </a:r>
          </a:p>
          <a:p>
            <a:pPr algn="l">
              <a:spcBef>
                <a:spcPts val="0"/>
              </a:spcBef>
            </a:pPr>
            <a:r>
              <a:rPr lang="sr-Cyrl-RS" dirty="0">
                <a:solidFill>
                  <a:schemeClr val="bg1"/>
                </a:solidFill>
              </a:rPr>
              <a:t>судски вештак за економско-финансијску област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BDECC6E-8760-A2C3-1879-6ACA702DA4E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66" y="2409593"/>
            <a:ext cx="4913274" cy="5052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0C5667F-9461-E0B0-6DA8-43AECBF6FB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666" y="4892716"/>
            <a:ext cx="4913274" cy="50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C87A9CD-6DE1-E7A0-E677-B222959B8EDB}"/>
              </a:ext>
            </a:extLst>
          </p:cNvPr>
          <p:cNvSpPr/>
          <p:nvPr/>
        </p:nvSpPr>
        <p:spPr>
          <a:xfrm>
            <a:off x="0" y="5199017"/>
            <a:ext cx="12192000" cy="16589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AADDDC62-CC61-DA83-224B-FD288436C5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30" y="5301081"/>
            <a:ext cx="2473233" cy="146263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1BF140B-F1FC-F1AB-5AEA-2D5EFA5C36F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6039" y="5277067"/>
            <a:ext cx="2825496" cy="140817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69E46DD-E357-50D3-3A72-FEED4B4AD2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240" y="6084787"/>
            <a:ext cx="3017520" cy="600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6679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ru-RU" dirty="0"/>
              <a:t>Извештај о праћењу – наставак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/>
          </a:bodyPr>
          <a:lstStyle/>
          <a:p>
            <a:r>
              <a:rPr lang="ru-RU" dirty="0"/>
              <a:t>У делу садржине података о измирењу поверилаца кључни подаци су:</a:t>
            </a:r>
          </a:p>
          <a:p>
            <a:pPr lvl="1"/>
            <a:r>
              <a:rPr lang="ru-RU" dirty="0"/>
              <a:t>период на који се извештај односи (уз навођење почетног и последњег дана периода), </a:t>
            </a:r>
          </a:p>
          <a:p>
            <a:pPr lvl="1"/>
            <a:r>
              <a:rPr lang="ru-RU" dirty="0"/>
              <a:t>начин измирења, </a:t>
            </a:r>
          </a:p>
          <a:p>
            <a:pPr lvl="1"/>
            <a:r>
              <a:rPr lang="ru-RU" dirty="0"/>
              <a:t>износ измирења, </a:t>
            </a:r>
          </a:p>
          <a:p>
            <a:pPr lvl="1"/>
            <a:r>
              <a:rPr lang="ru-RU" dirty="0"/>
              <a:t>назив повериоца, </a:t>
            </a:r>
          </a:p>
          <a:p>
            <a:pPr lvl="1"/>
            <a:r>
              <a:rPr lang="ru-RU" dirty="0"/>
              <a:t>класа којој потраживање припада (веома битно за даље поступање), </a:t>
            </a:r>
          </a:p>
          <a:p>
            <a:pPr lvl="1"/>
            <a:r>
              <a:rPr lang="ru-RU" dirty="0"/>
              <a:t>валута и курс уколико је примењиво, </a:t>
            </a:r>
          </a:p>
          <a:p>
            <a:pPr lvl="1"/>
            <a:r>
              <a:rPr lang="ru-RU" dirty="0"/>
              <a:t>документ који доказује измирење (извод банке на пример)</a:t>
            </a:r>
          </a:p>
          <a:p>
            <a:r>
              <a:rPr lang="ru-RU" dirty="0"/>
              <a:t>У појединим околностима поштовање прописа из области рачуноводства и ажурно књиговодство посебно олакшава праћење спровођења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9834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ru-RU" dirty="0"/>
              <a:t>Извештај о праћењу – наставак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Извештавање може али и не мора обухватити утврђивање стања потраживања поверилаца на датум израде извештаја јер је то изузетно компликован поступак из више разлога:</a:t>
            </a:r>
          </a:p>
          <a:p>
            <a:pPr lvl="1"/>
            <a:r>
              <a:rPr lang="ru-RU" dirty="0"/>
              <a:t>Измиривање се обично не врши у потпуности како је предвиђено планом отплате већ се често чак и појединачне рате деле на више уплата</a:t>
            </a:r>
          </a:p>
          <a:p>
            <a:pPr lvl="1"/>
            <a:r>
              <a:rPr lang="ru-RU" dirty="0"/>
              <a:t>У поступцима са значајним бројем поверилаца и класа, може бити хиљаде појединачних трансакција које треба обрадити и разврстати</a:t>
            </a:r>
          </a:p>
          <a:p>
            <a:pPr lvl="1"/>
            <a:r>
              <a:rPr lang="ru-RU" dirty="0"/>
              <a:t>Аутоматизација је тренутно неисплатива из више разлога – непостојање довољног обима, специфичност мера, разноликост информационих система дужника и повериоца, ризици у погледу исплативости инвестиције у развој софтверског решења које би вероватно опет делимично аутоматизовало извештавање</a:t>
            </a:r>
          </a:p>
          <a:p>
            <a:pPr lvl="1"/>
            <a:r>
              <a:rPr lang="ru-RU" dirty="0"/>
              <a:t>Доказ сложености је поступак добијања стања по кредиту са банком – шта би било када би се исти поступак морао спровести за све повериоце, свих класа (по свим партијама ако их има више), сваког месеца? 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652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sr-Cyrl-RS" dirty="0"/>
              <a:t>Проблеми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Кључни проблеми су</a:t>
            </a:r>
          </a:p>
          <a:p>
            <a:pPr lvl="1"/>
            <a:r>
              <a:rPr lang="ru-RU" dirty="0"/>
              <a:t>Недостављање података/документације од дужника</a:t>
            </a:r>
          </a:p>
          <a:p>
            <a:pPr lvl="1"/>
            <a:r>
              <a:rPr lang="ru-RU" dirty="0"/>
              <a:t>Немогућност правовременог добијања података</a:t>
            </a:r>
          </a:p>
          <a:p>
            <a:pPr lvl="1"/>
            <a:r>
              <a:rPr lang="ru-RU" dirty="0"/>
              <a:t>Немогућност и неисплативост аутоматизације извештавања </a:t>
            </a:r>
          </a:p>
          <a:p>
            <a:pPr lvl="1"/>
            <a:r>
              <a:rPr lang="ru-RU" dirty="0"/>
              <a:t>Погоршање услова пословања и тржишне позиције дужника током периода усвајања плана </a:t>
            </a:r>
          </a:p>
          <a:p>
            <a:pPr lvl="1"/>
            <a:r>
              <a:rPr lang="ru-RU" dirty="0"/>
              <a:t>Финасирање рада стручног лица (неизмирење накнаде)</a:t>
            </a:r>
          </a:p>
          <a:p>
            <a:endParaRPr lang="ru-RU" dirty="0"/>
          </a:p>
          <a:p>
            <a:r>
              <a:rPr lang="ru-RU" dirty="0"/>
              <a:t>У случају немогућности извештавања пракса је да се дужник упозори и обавести о раскиду уговора о ангажовању у случају да је закључен уговор, односно да стручно лице обавести повериоце о немогућности спровођења надзора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984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sr-Cyrl-BA" dirty="0"/>
              <a:t>Окончање праћења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Рокови спровођења плана су рокови у којима се и окончава праћење спровођења</a:t>
            </a:r>
          </a:p>
          <a:p>
            <a:r>
              <a:rPr lang="ru-RU" dirty="0"/>
              <a:t>Није пракса да се утврђује стање потраживања поверилаца на крају периода спровођења плана, нити планови предвиђају ту обавезу  </a:t>
            </a:r>
          </a:p>
          <a:p>
            <a:r>
              <a:rPr lang="ru-RU" dirty="0"/>
              <a:t>На захтев поверилаца се доставља обавештење о окончању рока спровођења плана</a:t>
            </a:r>
          </a:p>
          <a:p>
            <a:r>
              <a:rPr lang="ru-RU" dirty="0"/>
              <a:t>Извештајем стручног лица се може навести да ли је план спроведен и у којој мери, или да није спроведен, које су мере спровођене и остало од значаја за предметни план.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b="1" dirty="0"/>
              <a:t>Закључак</a:t>
            </a:r>
          </a:p>
          <a:p>
            <a:pPr marL="0" indent="0">
              <a:buNone/>
            </a:pPr>
            <a:r>
              <a:rPr lang="ru-RU" b="1" dirty="0"/>
              <a:t>Простор за унапређење праксе свакако постоји, али свако додатно оптерећење треба бити рационално и економично, посебно у околностима раста трошкова и расположивости запослених стручних лица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919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pPr algn="ctr"/>
            <a:r>
              <a:rPr lang="sr-Cyrl-RS" sz="4400" b="1" dirty="0"/>
              <a:t>Хвала на пажњи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r-Cyrl-RS" sz="3200" b="1" dirty="0"/>
          </a:p>
          <a:p>
            <a:pPr marL="0" indent="0" algn="ctr">
              <a:buNone/>
            </a:pPr>
            <a:r>
              <a:rPr lang="sr-Cyrl-RS" sz="2000" b="1" dirty="0"/>
              <a:t>Владимир Драшковић</a:t>
            </a:r>
            <a:r>
              <a:rPr lang="sr-Latn-RS" sz="2000" b="1" dirty="0"/>
              <a:t>, </a:t>
            </a:r>
            <a:r>
              <a:rPr lang="en-GB" sz="2000" b="1" dirty="0"/>
              <a:t>CFA</a:t>
            </a:r>
            <a:endParaRPr lang="sr-Latn-RS" sz="2000" b="1" dirty="0"/>
          </a:p>
          <a:p>
            <a:pPr marL="0" indent="0" algn="ctr">
              <a:buNone/>
            </a:pPr>
            <a:r>
              <a:rPr lang="sr-Cyrl-RS" sz="2000" dirty="0"/>
              <a:t>Судски вештак за економско-финансијску област Београд</a:t>
            </a:r>
          </a:p>
          <a:p>
            <a:pPr marL="0" indent="0" algn="ctr">
              <a:buNone/>
            </a:pPr>
            <a:r>
              <a:rPr lang="sr-Cyrl-RS" sz="2000" dirty="0"/>
              <a:t>Ужа специјалност процена вредности имовине и капитала</a:t>
            </a:r>
          </a:p>
          <a:p>
            <a:pPr marL="0" indent="0" algn="ctr">
              <a:buNone/>
            </a:pPr>
            <a:endParaRPr lang="sr-Cyrl-RS" sz="2000" dirty="0"/>
          </a:p>
          <a:p>
            <a:pPr marL="0" indent="0" algn="ctr">
              <a:buNone/>
            </a:pPr>
            <a:r>
              <a:rPr lang="sr-Cyrl-RS" sz="2000" dirty="0"/>
              <a:t>Партнер у </a:t>
            </a:r>
            <a:r>
              <a:rPr lang="sr-Latn-RS" sz="2000" b="1" dirty="0"/>
              <a:t>WM </a:t>
            </a:r>
            <a:r>
              <a:rPr lang="sr-Latn-RS" sz="2000" b="1" dirty="0" err="1"/>
              <a:t>Equity</a:t>
            </a:r>
            <a:r>
              <a:rPr lang="sr-Latn-RS" sz="2000" b="1" dirty="0"/>
              <a:t> </a:t>
            </a:r>
            <a:r>
              <a:rPr lang="sr-Latn-RS" sz="2000" b="1" dirty="0" err="1"/>
              <a:t>Pertners</a:t>
            </a:r>
            <a:r>
              <a:rPr lang="sr-Latn-RS" sz="2000" b="1" dirty="0"/>
              <a:t> doo Beograd</a:t>
            </a:r>
            <a:endParaRPr lang="sr-Cyrl-RS" sz="2000" b="1" dirty="0"/>
          </a:p>
          <a:p>
            <a:pPr marL="0" indent="0" algn="ctr">
              <a:buNone/>
            </a:pPr>
            <a:r>
              <a:rPr lang="sr-Cyrl-RS" sz="2000" dirty="0"/>
              <a:t>Руководилац процене у </a:t>
            </a:r>
            <a:r>
              <a:rPr lang="sr-Latn-RS" sz="2000" b="1" i="1" dirty="0"/>
              <a:t>VPS doo Beograd</a:t>
            </a:r>
          </a:p>
          <a:p>
            <a:pPr marL="0" indent="0" algn="ctr">
              <a:buNone/>
            </a:pPr>
            <a:r>
              <a:rPr lang="sr-Latn-RS" sz="2000" i="1" dirty="0"/>
              <a:t>E: </a:t>
            </a:r>
            <a:r>
              <a:rPr lang="sr-Latn-RS" sz="2000" i="1" dirty="0">
                <a:hlinkClick r:id="rId2"/>
              </a:rPr>
              <a:t>vladimir.draskovic@wmep.rs</a:t>
            </a:r>
            <a:endParaRPr lang="sr-Latn-RS" sz="2000" i="1" dirty="0"/>
          </a:p>
          <a:p>
            <a:pPr marL="0" indent="0" algn="ctr">
              <a:buNone/>
            </a:pPr>
            <a:r>
              <a:rPr lang="sr-Latn-RS" sz="2000" i="1" dirty="0"/>
              <a:t>M: +381 60 0249097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530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sr-Cyrl-BA" dirty="0"/>
              <a:t>Регулаторна основа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70000" lnSpcReduction="20000"/>
          </a:bodyPr>
          <a:lstStyle/>
          <a:p>
            <a:r>
              <a:rPr lang="sr-Cyrl-RS" sz="3200" dirty="0"/>
              <a:t>Закон о стечају, </a:t>
            </a:r>
            <a:r>
              <a:rPr lang="sr-Cyrl-RS" sz="3200" dirty="0" err="1"/>
              <a:t>чл</a:t>
            </a:r>
            <a:r>
              <a:rPr lang="sr-Cyrl-RS" sz="3200" dirty="0"/>
              <a:t> 156, </a:t>
            </a:r>
            <a:r>
              <a:rPr lang="sr-Cyrl-RS" sz="3200" i="1" dirty="0"/>
              <a:t>Садржина </a:t>
            </a:r>
            <a:r>
              <a:rPr lang="ru-RU" sz="3200" i="1" dirty="0"/>
              <a:t>плана реорганизације (ПР) и унапред припремљеног плана реорганизације</a:t>
            </a:r>
            <a:r>
              <a:rPr lang="ru-RU" sz="3200" dirty="0"/>
              <a:t> (УППР) у </a:t>
            </a:r>
            <a:r>
              <a:rPr lang="sr-Cyrl-RS" sz="3200" dirty="0"/>
              <a:t>ставу 1, тачка 10) наводи следеће:</a:t>
            </a:r>
          </a:p>
          <a:p>
            <a:pPr>
              <a:buFontTx/>
              <a:buChar char="-"/>
            </a:pPr>
            <a:endParaRPr lang="sr-Cyrl-RS" sz="3200" dirty="0"/>
          </a:p>
          <a:p>
            <a:pPr marL="0" indent="0">
              <a:buNone/>
            </a:pPr>
            <a:r>
              <a:rPr lang="sr-Latn-RS" sz="2800" dirty="0"/>
              <a:t>     </a:t>
            </a:r>
            <a:r>
              <a:rPr lang="ru-RU" sz="2800" i="1" dirty="0"/>
              <a:t>10) име независног стручног лица које ће пратити спровођење плана у интересу свих поверилаца обухваћених планом и начин на који ће то лице обавештавати повериоце о спровођењу плана реорганизације, износ и динамику исплате награде за његов рад</a:t>
            </a:r>
            <a:r>
              <a:rPr lang="ru-RU" sz="2800" i="1" u="sng" dirty="0"/>
              <a:t>, уз навођење поступка за његову промену </a:t>
            </a:r>
            <a:r>
              <a:rPr lang="ru-RU" sz="2800" dirty="0"/>
              <a:t>( подвучено је </a:t>
            </a:r>
            <a:r>
              <a:rPr lang="sr-Cyrl-RS" sz="2800" dirty="0"/>
              <a:t>допуна изменама закона из 2014)</a:t>
            </a:r>
            <a:endParaRPr lang="sr-Latn-RS" sz="2800" dirty="0"/>
          </a:p>
          <a:p>
            <a:pPr>
              <a:buFontTx/>
              <a:buChar char="-"/>
            </a:pPr>
            <a:endParaRPr lang="sr-Latn-RS" sz="3200" dirty="0"/>
          </a:p>
          <a:p>
            <a:r>
              <a:rPr lang="ru-RU" sz="3200" dirty="0"/>
              <a:t>Правилник о утврђивању националних стандарда за управљање стечајном масом, Национални стандард број 6. Национални стандард о подацима које треба да садржи план реорганизације, у делу « </a:t>
            </a:r>
            <a:r>
              <a:rPr lang="en-US" sz="3200" dirty="0"/>
              <a:t>II </a:t>
            </a:r>
            <a:r>
              <a:rPr lang="ru-RU" sz="3200" dirty="0"/>
              <a:t>Садржина плана реорганизације»</a:t>
            </a:r>
            <a:r>
              <a:rPr lang="en-US" sz="3200" dirty="0"/>
              <a:t> </a:t>
            </a:r>
            <a:r>
              <a:rPr lang="sr-Cyrl-RS" sz="3200" dirty="0"/>
              <a:t>став 6 наводи следеће:</a:t>
            </a:r>
          </a:p>
          <a:p>
            <a:pPr marL="0" indent="0">
              <a:buNone/>
            </a:pPr>
            <a:endParaRPr lang="sr-Cyrl-RS" sz="3200" dirty="0"/>
          </a:p>
          <a:p>
            <a:pPr marL="0" indent="0">
              <a:buNone/>
            </a:pPr>
            <a:r>
              <a:rPr lang="ru-RU" sz="2800" i="1" dirty="0"/>
              <a:t>План реорганизације садржи детаљан опис дужности независног стручног лица које ће у име поверилаца пратити спровођење плана реорганизације, начин на који ће то лице обавештавати повериоце о спровођењу плана реорганизације, као и износ и динамику исплате награде за његов рад.</a:t>
            </a:r>
            <a:endParaRPr lang="sr-Latn-RS" sz="2800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044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7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 fontScale="90000"/>
          </a:bodyPr>
          <a:lstStyle/>
          <a:p>
            <a:r>
              <a:rPr lang="sr-Cyrl-BA" dirty="0"/>
              <a:t>Кључни аспекати праћења спровођења  ПР-а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92500" lnSpcReduction="20000"/>
          </a:bodyPr>
          <a:lstStyle/>
          <a:p>
            <a:r>
              <a:rPr lang="sr-Cyrl-RS" sz="2800" dirty="0"/>
              <a:t>Независно стручно лице врши праћење</a:t>
            </a:r>
          </a:p>
          <a:p>
            <a:r>
              <a:rPr lang="sr-Cyrl-RS" sz="2800" dirty="0"/>
              <a:t>Сврха – у општем интересу поверилаца</a:t>
            </a:r>
          </a:p>
          <a:p>
            <a:r>
              <a:rPr lang="sr-Cyrl-RS" sz="2800" dirty="0"/>
              <a:t>Начин на који се обавештавају повериоци</a:t>
            </a:r>
          </a:p>
          <a:p>
            <a:r>
              <a:rPr lang="sr-Cyrl-RS" sz="2800" dirty="0"/>
              <a:t>Трошкови праћења, начело економичности примењиво</a:t>
            </a:r>
          </a:p>
          <a:p>
            <a:r>
              <a:rPr lang="sr-Cyrl-RS" sz="2800" dirty="0"/>
              <a:t>Приступ – усклађеност са начелом једнаког третмана и равноправности </a:t>
            </a:r>
          </a:p>
          <a:p>
            <a:r>
              <a:rPr lang="sr-Cyrl-RS" sz="2800" dirty="0"/>
              <a:t>Дужности стручног лица - Праћење није надзор што је појам често коришћен у </a:t>
            </a:r>
            <a:r>
              <a:rPr lang="sr-Cyrl-RS" sz="2800" dirty="0" err="1"/>
              <a:t>ЗоС</a:t>
            </a:r>
            <a:r>
              <a:rPr lang="sr-Cyrl-RS" sz="2800" dirty="0"/>
              <a:t>, није прописано поступање нити прецизирано стандардима   </a:t>
            </a:r>
          </a:p>
          <a:p>
            <a:r>
              <a:rPr lang="ru-RU" sz="2800" dirty="0"/>
              <a:t>За разлику од регулативе пракса константно еволуира али је изузетно разнолика.  И ако је разнолико и дефинисање праћења у плановима, није запажено да се у судској пракси даје неки посебан значај садржини плана у делу одредбе о праћењу спровођења плана</a:t>
            </a:r>
          </a:p>
          <a:p>
            <a:r>
              <a:rPr lang="ru-RU" sz="2800" dirty="0"/>
              <a:t>За разлику од других области реорганизације (било ПР или УППР), праћење је у регулаторном смислу остало слично, а у смислу праксе релативно разнолико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02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sr-Cyrl-BA" dirty="0"/>
              <a:t>Независно стручно лице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/>
              <a:t>Независно лице – лице које није повезано са стечајним дужником, физичко или правно лице</a:t>
            </a:r>
          </a:p>
          <a:p>
            <a:r>
              <a:rPr lang="ru-RU" sz="2800" dirty="0"/>
              <a:t>Стручно лице – нема прописаних услова, пракса је да су то стечајни управници, дипломирани правници или економисти, вештаци, књиговође, консултанти ангажовани на изради ПР-а, адвокати или правна лица која пружају консултантске услуге </a:t>
            </a:r>
          </a:p>
          <a:p>
            <a:r>
              <a:rPr lang="ru-RU" sz="2800" dirty="0"/>
              <a:t>Пракса показала да је у питању потреба за комбинацијом стру</a:t>
            </a:r>
            <a:r>
              <a:rPr lang="sr-Cyrl-RS" sz="2800" dirty="0"/>
              <a:t>ч</a:t>
            </a:r>
            <a:r>
              <a:rPr lang="ru-RU" sz="2800" dirty="0"/>
              <a:t>них знања из области права, економије/књиговодства, те је реална потреба постојање стручног тима који може подржати израду извештаја о праћењу </a:t>
            </a:r>
            <a:r>
              <a:rPr lang="sr-Cyrl-RS" sz="2800" dirty="0"/>
              <a:t>спровођења плана</a:t>
            </a:r>
            <a:endParaRPr lang="ru-RU" sz="2800" dirty="0"/>
          </a:p>
          <a:p>
            <a:r>
              <a:rPr lang="ru-RU" sz="2800" dirty="0"/>
              <a:t>Посебно захтевно је поступање на захтев различитих институција, пре свега привредних судова где поред захтевних рокова постоји потреба за  мултидисциплинарним знањима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4192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sr-Cyrl-RS" dirty="0"/>
              <a:t>Сврха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r>
              <a:rPr lang="sr-Cyrl-RS" sz="2800" dirty="0"/>
              <a:t>Информисање поверилаца о току спровођења мера предвиђених планом што је у интересу поверилаца</a:t>
            </a:r>
          </a:p>
          <a:p>
            <a:r>
              <a:rPr lang="sr-Cyrl-RS" sz="2800" dirty="0"/>
              <a:t>Поређење износа намирења са износима који су измирени другим повериоцима/класама</a:t>
            </a:r>
          </a:p>
          <a:p>
            <a:r>
              <a:rPr lang="sr-Cyrl-RS" sz="2800" dirty="0"/>
              <a:t>Олакшано поступања у случају покретања стечајног или извршног поступка</a:t>
            </a:r>
          </a:p>
          <a:p>
            <a:r>
              <a:rPr lang="sr-Cyrl-RS" sz="2800" dirty="0"/>
              <a:t>Поступање у интересу свих поверилаца, начело једнаког третмана примењиво</a:t>
            </a:r>
          </a:p>
          <a:p>
            <a:pPr marL="0" indent="0">
              <a:buNone/>
            </a:pPr>
            <a:endParaRPr lang="sr-Cyrl-R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514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sr-Cyrl-BA" dirty="0"/>
              <a:t>Дужности стручног лица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Мера садржане у ПР-у утичу на дужности стручног лица за извештавањем</a:t>
            </a:r>
          </a:p>
          <a:p>
            <a:r>
              <a:rPr lang="ru-RU" dirty="0"/>
              <a:t>Општи принцип при поступању у извештавању су значај за спровођење предложених мера, доступност информација, економичност</a:t>
            </a:r>
          </a:p>
          <a:p>
            <a:r>
              <a:rPr lang="ru-RU" dirty="0"/>
              <a:t>Форма – није прописана посебна форма, пракса је да се спровођење ПР-а прати кроз израду периодичних извештаја, месечно или квартално, ређе полугодишње или годишње</a:t>
            </a:r>
          </a:p>
          <a:p>
            <a:r>
              <a:rPr lang="ru-RU" dirty="0"/>
              <a:t>Мере за спровођење Плана– извештај стручног лица треба садржати податке о провођењу мера садржаних у ПР-у. Неке од честих и кључних мера за спровођење су репрограм и/или отпуст потраживања поверилаца, располагање имовином (продаја), функционисање комисије поверилаца (можда координација, извештавање, итд), конверзија потраживања у капитал итд </a:t>
            </a:r>
          </a:p>
          <a:p>
            <a:r>
              <a:rPr lang="ru-RU" dirty="0"/>
              <a:t>Извештавање је условљено доступним подацима од стране лица која су законски заступници дужника, стручним ресурсима и ажурности стручних служби дужника</a:t>
            </a:r>
          </a:p>
          <a:p>
            <a:r>
              <a:rPr lang="ru-RU" dirty="0"/>
              <a:t>Пракса константно еволуира. За разлику од других области реорганизације (било ПР или УППР), праћење је и у регулаторном смислу и у смислу праксе релативно остало слично.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867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ru-RU" dirty="0"/>
              <a:t>Начин на који се обавештавају повериоци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/>
          <a:lstStyle/>
          <a:p>
            <a:r>
              <a:rPr lang="ru-RU" dirty="0"/>
              <a:t>Слобода предлагача ПР-а је да предложи начин на који се обавештавају повериоци</a:t>
            </a:r>
          </a:p>
          <a:p>
            <a:r>
              <a:rPr lang="ru-RU" dirty="0"/>
              <a:t>Зависно од преференција најједноставније и најекономичније је навести контакт емаил адресе на који се заинтересована лица могу обратити ради доставе извештаја или извештаје о праћењу објавити на веб сајту дужника или стручног лица</a:t>
            </a:r>
          </a:p>
          <a:p>
            <a:r>
              <a:rPr lang="ru-RU" dirty="0"/>
              <a:t>Пракса је показала да је веће оптерећење стручног лица у почетном периоду спровођења услед потребе поверилаца који немају познавање института реорганизације да се информишу  како о општим аспектима реорганизације тако и о конкретном потраживању. Ово је посебно случај за повериоце физичка лица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942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ru-RU" dirty="0"/>
              <a:t>Награда за рад стручног лица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70000" lnSpcReduction="20000"/>
          </a:bodyPr>
          <a:lstStyle/>
          <a:p>
            <a:r>
              <a:rPr lang="sr-Cyrl-RS" sz="2800" dirty="0"/>
              <a:t>Слобода предлагача ПР-а и у делу износа и у делу динамике</a:t>
            </a:r>
            <a:r>
              <a:rPr lang="sr-Latn-RS" sz="2800" dirty="0"/>
              <a:t> </a:t>
            </a:r>
            <a:r>
              <a:rPr lang="sr-Cyrl-RS" sz="2800" dirty="0"/>
              <a:t>измирења</a:t>
            </a:r>
          </a:p>
          <a:p>
            <a:r>
              <a:rPr lang="sr-Cyrl-RS" sz="2800" dirty="0"/>
              <a:t>Пракса показала да не постоји гаранција измирења</a:t>
            </a:r>
          </a:p>
          <a:p>
            <a:r>
              <a:rPr lang="sr-Cyrl-RS" sz="2800" dirty="0"/>
              <a:t>Начело економичности наводи на оптимизацију ресурса (дужи периоди извештавања, фокус на износе измирене повериоцима и слично)</a:t>
            </a:r>
            <a:endParaRPr lang="sr-Latn-RS" sz="2800" dirty="0"/>
          </a:p>
          <a:p>
            <a:r>
              <a:rPr lang="sr-Cyrl-RS" sz="2800" dirty="0"/>
              <a:t>Накнада условљена „величином плана“ (број поверилаца, број класа, поделе на партије, израде планова отплате, динамика измирења поверилаца, итд.) и условљен је и величином привредних субјеката у Србији</a:t>
            </a:r>
          </a:p>
          <a:p>
            <a:r>
              <a:rPr lang="sr-Cyrl-RS" sz="2800" dirty="0"/>
              <a:t>У погледу висине накнаде, за месечно праћење од неколико стотина евра па и преко хиљаду евра месечно (бруто износ). Најчешће је до износ до 1.000 евра нето месечно, уз већ наведен ризик наплате, разлике за физичко и правно лице, разлике од предвиђених активности, динамике извештавања. Зависно од виличине предузећа и броја поверилаца, висине накнаде стручног лица, оптерећење обавезом праћења може бити од значајног утицаја и на резултат пословања</a:t>
            </a:r>
          </a:p>
          <a:p>
            <a:r>
              <a:rPr lang="sr-Cyrl-RS" sz="2800" dirty="0"/>
              <a:t>Сам модел ангажовања и финансирања чини да је стручно лице ангажовано од стране дужника, али да је ефективно накнада финансирана на терет поверилаца </a:t>
            </a:r>
          </a:p>
          <a:p>
            <a:r>
              <a:rPr lang="sr-Cyrl-RS" sz="2800" dirty="0"/>
              <a:t>Капацитет стручног лица за извештавањем је условљен поступањем дужника како у делу достављања података тако и у делу измирења накнаде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0678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B18A3-9D28-06C5-7A4F-3DDF164A4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017" y="160540"/>
            <a:ext cx="10622279" cy="955992"/>
          </a:xfrm>
        </p:spPr>
        <p:txBody>
          <a:bodyPr>
            <a:normAutofit/>
          </a:bodyPr>
          <a:lstStyle/>
          <a:p>
            <a:r>
              <a:rPr lang="sr-Cyrl-RS" sz="4400" dirty="0"/>
              <a:t>Извештај о праћењу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8EF408-F5AF-41E9-F860-1EE020FBBF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018" y="1474682"/>
            <a:ext cx="11711520" cy="479136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Стручно лице у поступању израђује извештаје о праћењу</a:t>
            </a:r>
          </a:p>
          <a:p>
            <a:r>
              <a:rPr lang="ru-RU" dirty="0"/>
              <a:t>Слобода стручног лица је у погледу форме и садржине</a:t>
            </a:r>
          </a:p>
          <a:p>
            <a:r>
              <a:rPr lang="ru-RU" dirty="0"/>
              <a:t>Извештај о праћењу поред броја извештаја  и датума израде садржи основне податке о дужнику и поступку као што су: назив дужника и основи идентификациони подаци, податке о поступку у којем је усвојен ПР, назив суда, датум усвајања, датум правоснажности, датум почетка примене и др.</a:t>
            </a:r>
          </a:p>
          <a:p>
            <a:r>
              <a:rPr lang="ru-RU" dirty="0"/>
              <a:t>Посебно битни подаци о периоду на који се извештај односи (како календарски тако и уколико постоји број периода предвиђен усвојеним ПР-ом)</a:t>
            </a:r>
          </a:p>
          <a:p>
            <a:r>
              <a:rPr lang="ru-RU" dirty="0"/>
              <a:t>Није пракса прилагати документацију како из поступка усвајања, тако и даље у току спровођења, али се наводе називи докумената који су иформациона основа за израду извештаја</a:t>
            </a:r>
          </a:p>
          <a:p>
            <a:r>
              <a:rPr lang="ru-RU" dirty="0"/>
              <a:t>Пракса је показала да се праћењем превасходно обухвата оно што је кључно у сваком плану а то је када је, ком повериоцу и у ком износу извршено измирење  потраживања</a:t>
            </a:r>
          </a:p>
          <a:p>
            <a:r>
              <a:rPr lang="ru-RU" dirty="0"/>
              <a:t>Извештавање не обухвата утврђивање стања потраживања поверилаца јер је то изузетно компликован поступак из више разлога</a:t>
            </a:r>
          </a:p>
          <a:p>
            <a:r>
              <a:rPr lang="ru-RU" dirty="0"/>
              <a:t>Садржина извештаја треба да одговора значају информација за спровођење плана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71AC50A-1DA7-F9DE-664A-4A6A12DFEE7A}"/>
              </a:ext>
            </a:extLst>
          </p:cNvPr>
          <p:cNvSpPr/>
          <p:nvPr/>
        </p:nvSpPr>
        <p:spPr>
          <a:xfrm rot="5400000">
            <a:off x="5907679" y="573679"/>
            <a:ext cx="376643" cy="12192002"/>
          </a:xfrm>
          <a:prstGeom prst="rect">
            <a:avLst/>
          </a:prstGeom>
          <a:solidFill>
            <a:srgbClr val="011B5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8AF5F6-B942-E26B-17D9-694F10D27BD1}"/>
              </a:ext>
            </a:extLst>
          </p:cNvPr>
          <p:cNvSpPr txBox="1"/>
          <p:nvPr/>
        </p:nvSpPr>
        <p:spPr>
          <a:xfrm>
            <a:off x="1858141" y="6523991"/>
            <a:ext cx="9132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X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I</a:t>
            </a:r>
            <a:r>
              <a:rPr lang="en-US" sz="1400" b="1" dirty="0">
                <a:solidFill>
                  <a:schemeClr val="bg1">
                    <a:lumMod val="95000"/>
                  </a:schemeClr>
                </a:solidFill>
              </a:rPr>
              <a:t>I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СТРУЧНИ СКУП АГЕНЦИЈЕ ЗА ЛИЦЕНЦИРАЊЕ СТЕЧАЈНИХ УПРАВНИКА, СТАРА ПЛАНИНА 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7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-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30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.1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1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.202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3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.</a:t>
            </a:r>
            <a:r>
              <a:rPr lang="sr-Latn-RS" sz="14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sr-Cyrl-RS" sz="1400" b="1" dirty="0">
                <a:solidFill>
                  <a:schemeClr val="bg1">
                    <a:lumMod val="95000"/>
                  </a:schemeClr>
                </a:solidFill>
              </a:rPr>
              <a:t>ГОДИНЕ</a:t>
            </a:r>
            <a:endParaRPr lang="en-US" sz="1400" b="1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4EE056D-EC62-26F3-5139-1BF83DA716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7126" y="0"/>
            <a:ext cx="2244874" cy="1262742"/>
          </a:xfrm>
          <a:prstGeom prst="rect">
            <a:avLst/>
          </a:prstGeom>
        </p:spPr>
      </p:pic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CB6E80E-4A9C-9C6D-B8D4-4483885F0486}"/>
              </a:ext>
            </a:extLst>
          </p:cNvPr>
          <p:cNvCxnSpPr>
            <a:cxnSpLocks/>
          </p:cNvCxnSpPr>
          <p:nvPr/>
        </p:nvCxnSpPr>
        <p:spPr>
          <a:xfrm>
            <a:off x="246018" y="1262743"/>
            <a:ext cx="10622279" cy="0"/>
          </a:xfrm>
          <a:prstGeom prst="line">
            <a:avLst/>
          </a:prstGeom>
          <a:ln w="19050">
            <a:solidFill>
              <a:srgbClr val="011B5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020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</TotalTime>
  <Words>1874</Words>
  <Application>Microsoft Office PowerPoint</Application>
  <PresentationFormat>Widescreen</PresentationFormat>
  <Paragraphs>114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Надзор над спровођењем плана реорганизације (искуства из праксе)</vt:lpstr>
      <vt:lpstr>Регулаторна основа</vt:lpstr>
      <vt:lpstr>Кључни аспекати праћења спровођења  ПР-а</vt:lpstr>
      <vt:lpstr>Независно стручно лице </vt:lpstr>
      <vt:lpstr>Сврха</vt:lpstr>
      <vt:lpstr>Дужности стручног лица </vt:lpstr>
      <vt:lpstr>Начин на који се обавештавају повериоци</vt:lpstr>
      <vt:lpstr>Награда за рад стручног лица</vt:lpstr>
      <vt:lpstr>Извештај о праћењу</vt:lpstr>
      <vt:lpstr>Извештај о праћењу – наставак 1</vt:lpstr>
      <vt:lpstr>Извештај о праћењу – наставак 2</vt:lpstr>
      <vt:lpstr>Проблеми</vt:lpstr>
      <vt:lpstr>Окончање праћења</vt:lpstr>
      <vt:lpstr>Хвала на пажњи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Branko BZ. Zitko</dc:creator>
  <cp:lastModifiedBy>Vladimir Draskovic</cp:lastModifiedBy>
  <cp:revision>25</cp:revision>
  <dcterms:created xsi:type="dcterms:W3CDTF">2022-11-01T12:38:47Z</dcterms:created>
  <dcterms:modified xsi:type="dcterms:W3CDTF">2023-11-15T21:06:22Z</dcterms:modified>
</cp:coreProperties>
</file>